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4"/>
  </p:sldMasterIdLst>
  <p:notesMasterIdLst>
    <p:notesMasterId r:id="rId18"/>
  </p:notesMasterIdLst>
  <p:handoutMasterIdLst>
    <p:handoutMasterId r:id="rId19"/>
  </p:handoutMasterIdLst>
  <p:sldIdLst>
    <p:sldId id="478" r:id="rId5"/>
    <p:sldId id="487" r:id="rId6"/>
    <p:sldId id="475" r:id="rId7"/>
    <p:sldId id="435" r:id="rId8"/>
    <p:sldId id="436" r:id="rId9"/>
    <p:sldId id="456" r:id="rId10"/>
    <p:sldId id="437" r:id="rId11"/>
    <p:sldId id="438" r:id="rId12"/>
    <p:sldId id="477" r:id="rId13"/>
    <p:sldId id="459" r:id="rId14"/>
    <p:sldId id="460" r:id="rId15"/>
    <p:sldId id="461" r:id="rId16"/>
    <p:sldId id="328" r:id="rId17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BF3F10"/>
    <a:srgbClr val="FC9710"/>
    <a:srgbClr val="990000"/>
    <a:srgbClr val="222A35"/>
    <a:srgbClr val="D0D1D4"/>
    <a:srgbClr val="C1C3C6"/>
    <a:srgbClr val="ED7D31"/>
    <a:srgbClr val="2F559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85637" autoAdjust="0"/>
  </p:normalViewPr>
  <p:slideViewPr>
    <p:cSldViewPr snapToGrid="0">
      <p:cViewPr varScale="1">
        <p:scale>
          <a:sx n="64" d="100"/>
          <a:sy n="64" d="100"/>
        </p:scale>
        <p:origin x="99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8/5/2020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8/5/2020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3572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0393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11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392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DAA7-2D51-4B8E-B087-2BE0A2EA1981}" type="datetime1">
              <a:rPr lang="en-US" smtClean="0"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7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0F36-04C0-4B93-959A-DB50875448AA}" type="datetime1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036E-C9E3-4CFF-99CD-C97691BEB0D0}" type="datetime1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6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DBA4-9682-466F-9947-054B1B59CF57}" type="datetime1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2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9854-F647-4BF2-8748-DE05F8CE384F}" type="datetime1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0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83A7-474E-4E0A-B4E7-37469DA5B961}" type="datetime1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16C0-980E-4C97-BB2E-062A1E070DAF}" type="datetime1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5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04D0-2B24-4C87-8D20-39D10DB73D06}" type="datetime1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6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5151-A877-49E9-AB24-D348918646C2}" type="datetime1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8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81BB-D807-4C72-8ABB-60D518FA20D4}" type="datetime1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168E-6C97-48E3-B7E6-D54F4E44FB54}" type="datetime1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8C992-DB51-4165-AC6D-089313C06B51}" type="datetime1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5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639577" y="-1201038"/>
            <a:ext cx="4109591" cy="7595103"/>
            <a:chOff x="7845925" y="-1201038"/>
            <a:chExt cx="3903243" cy="759510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Rounded Rectangle 4"/>
            <p:cNvSpPr/>
            <p:nvPr/>
          </p:nvSpPr>
          <p:spPr>
            <a:xfrm rot="2257609">
              <a:off x="7845925" y="-519153"/>
              <a:ext cx="696526" cy="364053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 rot="2257609">
              <a:off x="7893671" y="-1201038"/>
              <a:ext cx="873265" cy="756608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 rot="2257609">
              <a:off x="8981429" y="-819861"/>
              <a:ext cx="928847" cy="721392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 rot="2257609">
              <a:off x="10010462" y="-7556"/>
              <a:ext cx="932688" cy="631458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 rot="2257609">
              <a:off x="10692545" y="1795801"/>
              <a:ext cx="1056623" cy="443358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61181" y="4647867"/>
            <a:ext cx="6344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STAR HEALTH AND ALLIED INSURANCE CO. LTD.</a:t>
            </a:r>
            <a:endParaRPr lang="en-IN" sz="4000" b="1" dirty="0">
              <a:solidFill>
                <a:schemeClr val="bg1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861" y="5016"/>
            <a:ext cx="11833769" cy="6505731"/>
          </a:xfrm>
          <a:prstGeom prst="rect">
            <a:avLst/>
          </a:prstGeom>
          <a:noFill/>
          <a:ln w="330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00737" y="2433994"/>
            <a:ext cx="2142122" cy="2027287"/>
            <a:chOff x="78562" y="48432"/>
            <a:chExt cx="2126167" cy="2012188"/>
          </a:xfrm>
        </p:grpSpPr>
        <p:sp>
          <p:nvSpPr>
            <p:cNvPr id="15" name="Oval 14" descr="Logo Backdrop">
              <a:extLst>
                <a:ext uri="{FF2B5EF4-FFF2-40B4-BE49-F238E27FC236}">
                  <a16:creationId xmlns="" xmlns:a16="http://schemas.microsoft.com/office/drawing/2014/main" id="{DAE98AA7-EEC8-4349-B75F-8C7B0A80C3F3}"/>
                </a:ext>
              </a:extLst>
            </p:cNvPr>
            <p:cNvSpPr/>
            <p:nvPr/>
          </p:nvSpPr>
          <p:spPr>
            <a:xfrm>
              <a:off x="78562" y="48432"/>
              <a:ext cx="2126167" cy="2012188"/>
            </a:xfrm>
            <a:prstGeom prst="ellipse">
              <a:avLst/>
            </a:prstGeom>
            <a:gradFill flip="none" rotWithShape="1">
              <a:gsLst>
                <a:gs pos="50000">
                  <a:schemeClr val="accent1">
                    <a:lumMod val="5000"/>
                    <a:lumOff val="95000"/>
                  </a:schemeClr>
                </a:gs>
                <a:gs pos="100000">
                  <a:srgbClr val="00206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13" y="606850"/>
              <a:ext cx="1801862" cy="827954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10008136" y="6454809"/>
            <a:ext cx="20354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050" dirty="0" smtClean="0">
                <a:solidFill>
                  <a:schemeClr val="bg1"/>
                </a:solidFill>
              </a:rPr>
              <a:t>CP_version_1.1_CO_APR 19</a:t>
            </a:r>
            <a:endParaRPr lang="en-IN" sz="105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08550" y="6233748"/>
            <a:ext cx="3335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050" dirty="0" smtClean="0">
                <a:solidFill>
                  <a:schemeClr val="bg1"/>
                </a:solidFill>
              </a:rPr>
              <a:t>STRICTLY FOR INTERNAL TRAINING PURPOSE ONLY</a:t>
            </a:r>
            <a:endParaRPr lang="en-IN" sz="105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6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9485" y="3737349"/>
            <a:ext cx="49800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Star Diabetes Safe</a:t>
            </a:r>
          </a:p>
          <a:p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235" y="4537882"/>
            <a:ext cx="328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 Plan for that suits your needs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1522" y="1889383"/>
            <a:ext cx="90153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Entry age Up to 65 years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Specially designed for Diabetic Lives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Diabetes and complications covered from day 1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Plan A &amp; B, with and without Medicals available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OPD Expenses up to 7500/- per year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1500/- for health check up from 1</a:t>
            </a:r>
            <a:r>
              <a:rPr lang="en-US" sz="2800" baseline="30000" dirty="0" smtClean="0">
                <a:solidFill>
                  <a:schemeClr val="bg1"/>
                </a:solidFill>
              </a:rPr>
              <a:t>st</a:t>
            </a:r>
            <a:r>
              <a:rPr lang="en-US" sz="2800" dirty="0" smtClean="0">
                <a:solidFill>
                  <a:schemeClr val="bg1"/>
                </a:solidFill>
              </a:rPr>
              <a:t> year itself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Provides cover for Non Diabetic ailments also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Free Equal to SI PA cover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77" y="2050171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74" y="4986355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75" y="4557394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76" y="4150087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76" y="3721126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76" y="3330042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76" y="2893760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77" y="2441962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5" name="Group 14"/>
          <p:cNvGrpSpPr/>
          <p:nvPr/>
        </p:nvGrpSpPr>
        <p:grpSpPr>
          <a:xfrm>
            <a:off x="10761079" y="154340"/>
            <a:ext cx="1185442" cy="1121893"/>
            <a:chOff x="78562" y="48432"/>
            <a:chExt cx="2126167" cy="2012188"/>
          </a:xfrm>
        </p:grpSpPr>
        <p:sp>
          <p:nvSpPr>
            <p:cNvPr id="16" name="Oval 15" descr="Logo Backdrop">
              <a:extLst>
                <a:ext uri="{FF2B5EF4-FFF2-40B4-BE49-F238E27FC236}">
                  <a16:creationId xmlns:a16="http://schemas.microsoft.com/office/drawing/2014/main" xmlns="" id="{DAE98AA7-EEC8-4349-B75F-8C7B0A80C3F3}"/>
                </a:ext>
              </a:extLst>
            </p:cNvPr>
            <p:cNvSpPr/>
            <p:nvPr/>
          </p:nvSpPr>
          <p:spPr>
            <a:xfrm>
              <a:off x="78562" y="48432"/>
              <a:ext cx="2126167" cy="2012188"/>
            </a:xfrm>
            <a:prstGeom prst="ellipse">
              <a:avLst/>
            </a:prstGeom>
            <a:gradFill flip="none" rotWithShape="1">
              <a:gsLst>
                <a:gs pos="50000">
                  <a:schemeClr val="accent1">
                    <a:lumMod val="5000"/>
                    <a:lumOff val="95000"/>
                  </a:schemeClr>
                </a:gs>
                <a:gs pos="100000">
                  <a:srgbClr val="00206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13" y="606850"/>
              <a:ext cx="1801862" cy="827954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5599" y="58157"/>
            <a:ext cx="3491313" cy="420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7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9485" y="3737349"/>
            <a:ext cx="4980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Star Cardiac Care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485" y="4557394"/>
            <a:ext cx="328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 Plan Specially designed for Cardiac Lives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1522" y="1889383"/>
            <a:ext cx="90153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Entry age Up to 65 years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Designed for people undergone Angioplasty,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Angiography, CABG and ASD/VSD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No Medical check up required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Heart ailments covered only after 90 days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Non Heart ailments are also covered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2 variants to suits needs of the client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Guaranteed Lifelong renewals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77" y="2050171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74" y="4986355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75" y="4557394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76" y="4150087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76" y="3721126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76" y="3330042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77" y="2441962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5" name="Group 14"/>
          <p:cNvGrpSpPr/>
          <p:nvPr/>
        </p:nvGrpSpPr>
        <p:grpSpPr>
          <a:xfrm>
            <a:off x="10761079" y="154340"/>
            <a:ext cx="1185442" cy="1121893"/>
            <a:chOff x="78562" y="48432"/>
            <a:chExt cx="2126167" cy="2012188"/>
          </a:xfrm>
        </p:grpSpPr>
        <p:sp>
          <p:nvSpPr>
            <p:cNvPr id="16" name="Oval 15" descr="Logo Backdrop">
              <a:extLst>
                <a:ext uri="{FF2B5EF4-FFF2-40B4-BE49-F238E27FC236}">
                  <a16:creationId xmlns:a16="http://schemas.microsoft.com/office/drawing/2014/main" xmlns="" id="{DAE98AA7-EEC8-4349-B75F-8C7B0A80C3F3}"/>
                </a:ext>
              </a:extLst>
            </p:cNvPr>
            <p:cNvSpPr/>
            <p:nvPr/>
          </p:nvSpPr>
          <p:spPr>
            <a:xfrm>
              <a:off x="78562" y="48432"/>
              <a:ext cx="2126167" cy="2012188"/>
            </a:xfrm>
            <a:prstGeom prst="ellipse">
              <a:avLst/>
            </a:prstGeom>
            <a:gradFill flip="none" rotWithShape="1">
              <a:gsLst>
                <a:gs pos="50000">
                  <a:schemeClr val="accent1">
                    <a:lumMod val="5000"/>
                    <a:lumOff val="95000"/>
                  </a:schemeClr>
                </a:gs>
                <a:gs pos="100000">
                  <a:srgbClr val="00206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13" y="606850"/>
              <a:ext cx="1801862" cy="827954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8068" y="54769"/>
            <a:ext cx="3121695" cy="39908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2256" y="2059029"/>
            <a:ext cx="281488" cy="28148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145" y="2436868"/>
            <a:ext cx="281488" cy="28148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5465" y="3337217"/>
            <a:ext cx="281488" cy="28148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4474" y="3737150"/>
            <a:ext cx="281488" cy="28148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8786" y="4150087"/>
            <a:ext cx="281488" cy="28148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8987" y="4591314"/>
            <a:ext cx="281488" cy="28148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928" y="4995212"/>
            <a:ext cx="281488" cy="28148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445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9485" y="3737349"/>
            <a:ext cx="4980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Star Cancer Care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485" y="4523013"/>
            <a:ext cx="511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 Unique plan for Cancer Survivors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1522" y="1889383"/>
            <a:ext cx="90153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First ever Pilot product in India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Entry age Up to 65 years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Specially designed for Cancer survivors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Lump Sum benefit for Recurrence/Metastasis and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Second Cancer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Non Cancerous treatments are also covered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Lifelong Renewal in alternate product if this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Product in not filed under regular product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77" y="2050171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75" y="4557394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76" y="4150087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76" y="2893760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77" y="2441962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5" name="Group 14"/>
          <p:cNvGrpSpPr/>
          <p:nvPr/>
        </p:nvGrpSpPr>
        <p:grpSpPr>
          <a:xfrm>
            <a:off x="10761079" y="154340"/>
            <a:ext cx="1185442" cy="1121893"/>
            <a:chOff x="78562" y="48432"/>
            <a:chExt cx="2126167" cy="2012188"/>
          </a:xfrm>
        </p:grpSpPr>
        <p:sp>
          <p:nvSpPr>
            <p:cNvPr id="16" name="Oval 15" descr="Logo Backdrop">
              <a:extLst>
                <a:ext uri="{FF2B5EF4-FFF2-40B4-BE49-F238E27FC236}">
                  <a16:creationId xmlns:a16="http://schemas.microsoft.com/office/drawing/2014/main" xmlns="" id="{DAE98AA7-EEC8-4349-B75F-8C7B0A80C3F3}"/>
                </a:ext>
              </a:extLst>
            </p:cNvPr>
            <p:cNvSpPr/>
            <p:nvPr/>
          </p:nvSpPr>
          <p:spPr>
            <a:xfrm>
              <a:off x="78562" y="48432"/>
              <a:ext cx="2126167" cy="2012188"/>
            </a:xfrm>
            <a:prstGeom prst="ellipse">
              <a:avLst/>
            </a:prstGeom>
            <a:gradFill flip="none" rotWithShape="1">
              <a:gsLst>
                <a:gs pos="50000">
                  <a:schemeClr val="accent1">
                    <a:lumMod val="5000"/>
                    <a:lumOff val="95000"/>
                  </a:schemeClr>
                </a:gs>
                <a:gs pos="100000">
                  <a:srgbClr val="00206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13" y="606850"/>
              <a:ext cx="1801862" cy="827954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6901"/>
            <a:ext cx="2646567" cy="31811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75" y="3292544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662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00737" y="2266242"/>
            <a:ext cx="2142122" cy="2027287"/>
            <a:chOff x="78562" y="48432"/>
            <a:chExt cx="2126167" cy="2012188"/>
          </a:xfrm>
        </p:grpSpPr>
        <p:sp>
          <p:nvSpPr>
            <p:cNvPr id="9" name="Oval 8" descr="Logo Backdrop">
              <a:extLst>
                <a:ext uri="{FF2B5EF4-FFF2-40B4-BE49-F238E27FC236}">
                  <a16:creationId xmlns:a16="http://schemas.microsoft.com/office/drawing/2014/main" xmlns="" id="{DAE98AA7-EEC8-4349-B75F-8C7B0A80C3F3}"/>
                </a:ext>
              </a:extLst>
            </p:cNvPr>
            <p:cNvSpPr/>
            <p:nvPr/>
          </p:nvSpPr>
          <p:spPr>
            <a:xfrm>
              <a:off x="78562" y="48432"/>
              <a:ext cx="2126167" cy="2012188"/>
            </a:xfrm>
            <a:prstGeom prst="ellipse">
              <a:avLst/>
            </a:prstGeom>
            <a:gradFill flip="none" rotWithShape="1">
              <a:gsLst>
                <a:gs pos="50000">
                  <a:schemeClr val="accent1">
                    <a:lumMod val="5000"/>
                    <a:lumOff val="95000"/>
                  </a:schemeClr>
                </a:gs>
                <a:gs pos="100000">
                  <a:srgbClr val="00206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13" y="606850"/>
              <a:ext cx="1801862" cy="827954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7639577" y="-1201038"/>
            <a:ext cx="4109591" cy="7595103"/>
            <a:chOff x="7845925" y="-1201038"/>
            <a:chExt cx="3903243" cy="759510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2" name="Rounded Rectangle 11"/>
            <p:cNvSpPr/>
            <p:nvPr/>
          </p:nvSpPr>
          <p:spPr>
            <a:xfrm rot="2257609">
              <a:off x="7845925" y="-519153"/>
              <a:ext cx="696526" cy="364053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 rot="2257609">
              <a:off x="7893671" y="-1201038"/>
              <a:ext cx="873265" cy="756608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 rot="2257609">
              <a:off x="8981429" y="-819861"/>
              <a:ext cx="928847" cy="721392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 rot="2257609">
              <a:off x="10010462" y="-7556"/>
              <a:ext cx="932688" cy="631458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 rot="2257609">
              <a:off x="10692545" y="1795801"/>
              <a:ext cx="1056623" cy="443358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09861" y="5016"/>
            <a:ext cx="11833769" cy="6505731"/>
          </a:xfrm>
          <a:prstGeom prst="rect">
            <a:avLst/>
          </a:prstGeom>
          <a:noFill/>
          <a:ln w="330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9861" y="4362169"/>
            <a:ext cx="7041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08136" y="6454809"/>
            <a:ext cx="20354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050" dirty="0" smtClean="0">
                <a:solidFill>
                  <a:schemeClr val="bg1"/>
                </a:solidFill>
              </a:rPr>
              <a:t>CP_version_1.1_CO_APR 19</a:t>
            </a:r>
            <a:endParaRPr lang="en-IN" sz="105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08550" y="6233748"/>
            <a:ext cx="3335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050" dirty="0" smtClean="0">
                <a:solidFill>
                  <a:schemeClr val="bg1"/>
                </a:solidFill>
              </a:rPr>
              <a:t>STRICTLY FOR INTERNAL TRAINING PURPOSE ONLY</a:t>
            </a:r>
            <a:endParaRPr lang="en-IN" sz="105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6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2679032"/>
            <a:ext cx="9721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Products we Offer</a:t>
            </a:r>
            <a:endParaRPr lang="en-US" sz="96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5934" y="110034"/>
            <a:ext cx="1185442" cy="1121893"/>
            <a:chOff x="78562" y="48432"/>
            <a:chExt cx="2126167" cy="2012188"/>
          </a:xfrm>
        </p:grpSpPr>
        <p:sp>
          <p:nvSpPr>
            <p:cNvPr id="5" name="Oval 4" descr="Logo Backdrop">
              <a:extLst>
                <a:ext uri="{FF2B5EF4-FFF2-40B4-BE49-F238E27FC236}">
                  <a16:creationId xmlns:a16="http://schemas.microsoft.com/office/drawing/2014/main" xmlns="" id="{DAE98AA7-EEC8-4349-B75F-8C7B0A80C3F3}"/>
                </a:ext>
              </a:extLst>
            </p:cNvPr>
            <p:cNvSpPr/>
            <p:nvPr/>
          </p:nvSpPr>
          <p:spPr>
            <a:xfrm>
              <a:off x="78562" y="48432"/>
              <a:ext cx="2126167" cy="2012188"/>
            </a:xfrm>
            <a:prstGeom prst="ellipse">
              <a:avLst/>
            </a:prstGeom>
            <a:gradFill flip="none" rotWithShape="1">
              <a:gsLst>
                <a:gs pos="50000">
                  <a:schemeClr val="accent1">
                    <a:lumMod val="5000"/>
                    <a:lumOff val="95000"/>
                  </a:schemeClr>
                </a:gs>
                <a:gs pos="100000">
                  <a:srgbClr val="00206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13" y="606850"/>
              <a:ext cx="1801862" cy="827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647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2679032"/>
            <a:ext cx="9721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Flagship Products</a:t>
            </a:r>
            <a:endParaRPr lang="en-US" sz="96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5934" y="110034"/>
            <a:ext cx="1185442" cy="1121893"/>
            <a:chOff x="78562" y="48432"/>
            <a:chExt cx="2126167" cy="2012188"/>
          </a:xfrm>
        </p:grpSpPr>
        <p:sp>
          <p:nvSpPr>
            <p:cNvPr id="5" name="Oval 4" descr="Logo Backdrop">
              <a:extLst>
                <a:ext uri="{FF2B5EF4-FFF2-40B4-BE49-F238E27FC236}">
                  <a16:creationId xmlns:a16="http://schemas.microsoft.com/office/drawing/2014/main" xmlns="" id="{DAE98AA7-EEC8-4349-B75F-8C7B0A80C3F3}"/>
                </a:ext>
              </a:extLst>
            </p:cNvPr>
            <p:cNvSpPr/>
            <p:nvPr/>
          </p:nvSpPr>
          <p:spPr>
            <a:xfrm>
              <a:off x="78562" y="48432"/>
              <a:ext cx="2126167" cy="2012188"/>
            </a:xfrm>
            <a:prstGeom prst="ellipse">
              <a:avLst/>
            </a:prstGeom>
            <a:gradFill flip="none" rotWithShape="1">
              <a:gsLst>
                <a:gs pos="50000">
                  <a:schemeClr val="accent1">
                    <a:lumMod val="5000"/>
                    <a:lumOff val="95000"/>
                  </a:schemeClr>
                </a:gs>
                <a:gs pos="100000">
                  <a:srgbClr val="00206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13" y="606850"/>
              <a:ext cx="1801862" cy="827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73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5858" y="-351175"/>
            <a:ext cx="4028238" cy="3254816"/>
          </a:xfrm>
          <a:prstGeom prst="cloud">
            <a:avLst/>
          </a:prstGeom>
          <a:ln w="28575"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1569" y="3335313"/>
            <a:ext cx="39756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Senior Citizen Red Carpet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569" y="4781863"/>
            <a:ext cx="3807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Unique policy for Senior Citizen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9070" y="1458496"/>
            <a:ext cx="90153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Entry age between 60 to 75 years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No-Pre Insurance Medical check up is required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Individual and Floater option available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PED’s are covered 12 months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Sum Insured up to 25 Lacs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Co-Payment of 30%-50% depends on PED Non PED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Only 30% Co-Payment for 15 Lacs SI for PED claims also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Health check up for claim free renewals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OPD Cover available in Network hospitals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Cashless Available in All leading hospitals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168" y="1627456"/>
            <a:ext cx="261193" cy="27515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201" y="2018343"/>
            <a:ext cx="261193" cy="27515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681" y="2470758"/>
            <a:ext cx="261193" cy="27515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168" y="2878113"/>
            <a:ext cx="261193" cy="27515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725" y="3290958"/>
            <a:ext cx="261193" cy="27515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168" y="3709193"/>
            <a:ext cx="261193" cy="27515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424" y="4154916"/>
            <a:ext cx="261193" cy="27515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167" y="4569148"/>
            <a:ext cx="261193" cy="27515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681" y="5010522"/>
            <a:ext cx="261193" cy="27515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167" y="5409718"/>
            <a:ext cx="261193" cy="27515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9" name="Group 18"/>
          <p:cNvGrpSpPr/>
          <p:nvPr/>
        </p:nvGrpSpPr>
        <p:grpSpPr>
          <a:xfrm>
            <a:off x="10761079" y="154340"/>
            <a:ext cx="1185442" cy="1121893"/>
            <a:chOff x="78562" y="48432"/>
            <a:chExt cx="2126167" cy="2012188"/>
          </a:xfrm>
        </p:grpSpPr>
        <p:sp>
          <p:nvSpPr>
            <p:cNvPr id="20" name="Oval 19" descr="Logo Backdrop">
              <a:extLst>
                <a:ext uri="{FF2B5EF4-FFF2-40B4-BE49-F238E27FC236}">
                  <a16:creationId xmlns:a16="http://schemas.microsoft.com/office/drawing/2014/main" xmlns="" id="{DAE98AA7-EEC8-4349-B75F-8C7B0A80C3F3}"/>
                </a:ext>
              </a:extLst>
            </p:cNvPr>
            <p:cNvSpPr/>
            <p:nvPr/>
          </p:nvSpPr>
          <p:spPr>
            <a:xfrm>
              <a:off x="78562" y="48432"/>
              <a:ext cx="2126167" cy="2012188"/>
            </a:xfrm>
            <a:prstGeom prst="ellipse">
              <a:avLst/>
            </a:prstGeom>
            <a:gradFill flip="none" rotWithShape="1">
              <a:gsLst>
                <a:gs pos="50000">
                  <a:schemeClr val="accent1">
                    <a:lumMod val="5000"/>
                    <a:lumOff val="95000"/>
                  </a:schemeClr>
                </a:gs>
                <a:gs pos="100000">
                  <a:srgbClr val="00206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13" y="606850"/>
              <a:ext cx="1801862" cy="827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479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1485" y="3674664"/>
            <a:ext cx="53547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Comprehensive</a:t>
            </a:r>
          </a:p>
          <a:p>
            <a:r>
              <a:rPr lang="en-US" sz="4400" b="1" dirty="0" smtClean="0">
                <a:solidFill>
                  <a:schemeClr val="bg1"/>
                </a:solidFill>
              </a:rPr>
              <a:t>Health Policy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485" y="5173123"/>
            <a:ext cx="328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 Plan with Ultimate benefits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2845" y="1088560"/>
            <a:ext cx="901533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Entry age Up to 65 years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Maternity cover with New born Baby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100%  Restore for ultimate cover for family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100 % No claim Bonus on renewal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Health check up for claim free year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Dental &amp; Opthal cover on OPD basis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All Day Care treatments are covered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Free PA Cover equal to Sum Insured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Bariatric Surgery cover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Hospital Cash benefit included in base cover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No Medical required up to 1Cr for any age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PED waiting period is 3 years can be brought down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to 12 months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537" y="-8234"/>
            <a:ext cx="4235527" cy="3566722"/>
          </a:xfrm>
          <a:prstGeom prst="cloud">
            <a:avLst/>
          </a:prstGeom>
          <a:ln w="38100">
            <a:solidFill>
              <a:srgbClr val="00206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216" y="1218054"/>
            <a:ext cx="281488" cy="28148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663" y="1628549"/>
            <a:ext cx="281488" cy="28148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250" y="2071411"/>
            <a:ext cx="281488" cy="28148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529" y="2475616"/>
            <a:ext cx="281488" cy="28148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174" y="2935527"/>
            <a:ext cx="281488" cy="28148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250" y="3376386"/>
            <a:ext cx="281488" cy="28148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427" y="3817342"/>
            <a:ext cx="281488" cy="28148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143" y="4257195"/>
            <a:ext cx="281488" cy="28148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216" y="4698802"/>
            <a:ext cx="281488" cy="28148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529" y="5515498"/>
            <a:ext cx="281488" cy="28148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174" y="5115171"/>
            <a:ext cx="281488" cy="28148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4" name="Group 33"/>
          <p:cNvGrpSpPr/>
          <p:nvPr/>
        </p:nvGrpSpPr>
        <p:grpSpPr>
          <a:xfrm>
            <a:off x="10761079" y="170382"/>
            <a:ext cx="1185442" cy="1121893"/>
            <a:chOff x="78562" y="48432"/>
            <a:chExt cx="2126167" cy="2012188"/>
          </a:xfrm>
        </p:grpSpPr>
        <p:sp>
          <p:nvSpPr>
            <p:cNvPr id="35" name="Oval 34" descr="Logo Backdrop">
              <a:extLst>
                <a:ext uri="{FF2B5EF4-FFF2-40B4-BE49-F238E27FC236}">
                  <a16:creationId xmlns:a16="http://schemas.microsoft.com/office/drawing/2014/main" xmlns="" id="{DAE98AA7-EEC8-4349-B75F-8C7B0A80C3F3}"/>
                </a:ext>
              </a:extLst>
            </p:cNvPr>
            <p:cNvSpPr/>
            <p:nvPr/>
          </p:nvSpPr>
          <p:spPr>
            <a:xfrm>
              <a:off x="78562" y="48432"/>
              <a:ext cx="2126167" cy="2012188"/>
            </a:xfrm>
            <a:prstGeom prst="ellipse">
              <a:avLst/>
            </a:prstGeom>
            <a:gradFill flip="none" rotWithShape="1">
              <a:gsLst>
                <a:gs pos="50000">
                  <a:schemeClr val="accent1">
                    <a:lumMod val="5000"/>
                    <a:lumOff val="95000"/>
                  </a:schemeClr>
                </a:gs>
                <a:gs pos="100000">
                  <a:srgbClr val="00206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13" y="606850"/>
              <a:ext cx="1801862" cy="827954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174" y="5949322"/>
            <a:ext cx="281488" cy="28148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0650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04" t="-1544" r="552" b="10322"/>
          <a:stretch/>
        </p:blipFill>
        <p:spPr>
          <a:xfrm>
            <a:off x="-1130111" y="-471359"/>
            <a:ext cx="4856812" cy="3859710"/>
          </a:xfrm>
          <a:prstGeom prst="cloud">
            <a:avLst/>
          </a:prstGeom>
          <a:ln w="28575"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1485" y="3674664"/>
            <a:ext cx="53547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Family Health</a:t>
            </a:r>
          </a:p>
          <a:p>
            <a:r>
              <a:rPr lang="en-US" sz="4400" b="1" dirty="0" smtClean="0">
                <a:solidFill>
                  <a:schemeClr val="bg1"/>
                </a:solidFill>
              </a:rPr>
              <a:t>Optima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485" y="5173123"/>
            <a:ext cx="328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 Plan with loaded benefits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7143" y="1059693"/>
            <a:ext cx="901533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Entry age Up to 65 years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Affordable cover for entire family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Loaded with Recharge if SI if insufficient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3 times Restore for ultimate cover for family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100 % No claim Bonus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Health check up for claim free year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Infertility Cover up to 2 Lacs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AYUSH treatments are covered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All Day care treatments are covered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25% additional SI for 2 Wheeler RTA claims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Children are covered from 16 days, up to 25 years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&amp; many more exciting covers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930" y="1215975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343" y="1623659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972" y="2033913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972" y="2443368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014" y="2868907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342" y="3303882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760" y="3742726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761" y="4169044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972" y="4616226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726" y="5042544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769" y="5477486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0" name="Group 19"/>
          <p:cNvGrpSpPr/>
          <p:nvPr/>
        </p:nvGrpSpPr>
        <p:grpSpPr>
          <a:xfrm>
            <a:off x="10761079" y="154340"/>
            <a:ext cx="1185442" cy="1121893"/>
            <a:chOff x="78562" y="48432"/>
            <a:chExt cx="2126167" cy="2012188"/>
          </a:xfrm>
        </p:grpSpPr>
        <p:sp>
          <p:nvSpPr>
            <p:cNvPr id="21" name="Oval 20" descr="Logo Backdrop">
              <a:extLst>
                <a:ext uri="{FF2B5EF4-FFF2-40B4-BE49-F238E27FC236}">
                  <a16:creationId xmlns:a16="http://schemas.microsoft.com/office/drawing/2014/main" xmlns="" id="{DAE98AA7-EEC8-4349-B75F-8C7B0A80C3F3}"/>
                </a:ext>
              </a:extLst>
            </p:cNvPr>
            <p:cNvSpPr/>
            <p:nvPr/>
          </p:nvSpPr>
          <p:spPr>
            <a:xfrm>
              <a:off x="78562" y="48432"/>
              <a:ext cx="2126167" cy="2012188"/>
            </a:xfrm>
            <a:prstGeom prst="ellipse">
              <a:avLst/>
            </a:prstGeom>
            <a:gradFill flip="none" rotWithShape="1">
              <a:gsLst>
                <a:gs pos="50000">
                  <a:schemeClr val="accent1">
                    <a:lumMod val="5000"/>
                    <a:lumOff val="95000"/>
                  </a:schemeClr>
                </a:gs>
                <a:gs pos="100000">
                  <a:srgbClr val="00206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13" y="606850"/>
              <a:ext cx="1801862" cy="827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995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783" y="-329783"/>
            <a:ext cx="4227226" cy="3677750"/>
          </a:xfrm>
          <a:prstGeom prst="cloud">
            <a:avLst/>
          </a:prstGeom>
          <a:ln w="38100"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1569" y="3696157"/>
            <a:ext cx="3975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Medi Classic 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569" y="4527030"/>
            <a:ext cx="328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 Plan for Individuals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0679" y="1706820"/>
            <a:ext cx="901533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Entry age Up to 65 years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Affordable cover for Individual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Loaded 200% Restoration benefit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25% No Claim Bonus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Health check up for every 4 claim free year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AYUSH treatments are covered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Hospital Cash benefit cover for incidental expenses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Recovery Benefit post discharge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Cover offered for HIV positive lives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048" y="1892968"/>
            <a:ext cx="281488" cy="28148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931" y="2720984"/>
            <a:ext cx="281488" cy="28148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048" y="5250542"/>
            <a:ext cx="281488" cy="28148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931" y="3139871"/>
            <a:ext cx="281488" cy="28148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595" y="3559508"/>
            <a:ext cx="281488" cy="28148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048" y="2284179"/>
            <a:ext cx="281488" cy="28148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048" y="3980469"/>
            <a:ext cx="281488" cy="28148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048" y="4836694"/>
            <a:ext cx="281488" cy="28148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048" y="4390762"/>
            <a:ext cx="281488" cy="28148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7" name="Group 16"/>
          <p:cNvGrpSpPr/>
          <p:nvPr/>
        </p:nvGrpSpPr>
        <p:grpSpPr>
          <a:xfrm>
            <a:off x="10761079" y="154340"/>
            <a:ext cx="1185442" cy="1121893"/>
            <a:chOff x="78562" y="48432"/>
            <a:chExt cx="2126167" cy="2012188"/>
          </a:xfrm>
        </p:grpSpPr>
        <p:sp>
          <p:nvSpPr>
            <p:cNvPr id="18" name="Oval 17" descr="Logo Backdrop">
              <a:extLst>
                <a:ext uri="{FF2B5EF4-FFF2-40B4-BE49-F238E27FC236}">
                  <a16:creationId xmlns:a16="http://schemas.microsoft.com/office/drawing/2014/main" xmlns="" id="{DAE98AA7-EEC8-4349-B75F-8C7B0A80C3F3}"/>
                </a:ext>
              </a:extLst>
            </p:cNvPr>
            <p:cNvSpPr/>
            <p:nvPr/>
          </p:nvSpPr>
          <p:spPr>
            <a:xfrm>
              <a:off x="78562" y="48432"/>
              <a:ext cx="2126167" cy="2012188"/>
            </a:xfrm>
            <a:prstGeom prst="ellipse">
              <a:avLst/>
            </a:prstGeom>
            <a:gradFill flip="none" rotWithShape="1">
              <a:gsLst>
                <a:gs pos="50000">
                  <a:schemeClr val="accent1">
                    <a:lumMod val="5000"/>
                    <a:lumOff val="95000"/>
                  </a:schemeClr>
                </a:gs>
                <a:gs pos="100000">
                  <a:srgbClr val="00206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13" y="606850"/>
              <a:ext cx="1801862" cy="827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90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68" t="3002" r="33331" b="15872"/>
          <a:stretch/>
        </p:blipFill>
        <p:spPr>
          <a:xfrm>
            <a:off x="-584617" y="-464695"/>
            <a:ext cx="4811843" cy="4335423"/>
          </a:xfrm>
          <a:prstGeom prst="cloud">
            <a:avLst/>
          </a:prstGeom>
          <a:ln w="38100"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9485" y="3737349"/>
            <a:ext cx="49800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Super Surplus </a:t>
            </a:r>
          </a:p>
          <a:p>
            <a:r>
              <a:rPr lang="en-US" sz="4400" b="1" dirty="0" smtClean="0">
                <a:solidFill>
                  <a:schemeClr val="bg1"/>
                </a:solidFill>
              </a:rPr>
              <a:t>Policy 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569" y="5183899"/>
            <a:ext cx="328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 Plan for additional protection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1522" y="1889383"/>
            <a:ext cx="901533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Entry age Up to 65 years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Provides additional coverage at nominal cost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No Medical for any age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Ideal for people covered under group policies Or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Covered under small Sum Insured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Can be converted in base health insurance policy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PED’s are covered after 12 months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Flexible defined limit option 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477" y="2050171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474" y="4986355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475" y="4557394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476" y="4150087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476" y="3721126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476" y="3330042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476" y="2893760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477" y="2441962"/>
            <a:ext cx="317045" cy="2992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5" name="Group 14"/>
          <p:cNvGrpSpPr/>
          <p:nvPr/>
        </p:nvGrpSpPr>
        <p:grpSpPr>
          <a:xfrm>
            <a:off x="10761079" y="154340"/>
            <a:ext cx="1185442" cy="1121893"/>
            <a:chOff x="78562" y="48432"/>
            <a:chExt cx="2126167" cy="2012188"/>
          </a:xfrm>
        </p:grpSpPr>
        <p:sp>
          <p:nvSpPr>
            <p:cNvPr id="16" name="Oval 15" descr="Logo Backdrop">
              <a:extLst>
                <a:ext uri="{FF2B5EF4-FFF2-40B4-BE49-F238E27FC236}">
                  <a16:creationId xmlns:a16="http://schemas.microsoft.com/office/drawing/2014/main" xmlns="" id="{DAE98AA7-EEC8-4349-B75F-8C7B0A80C3F3}"/>
                </a:ext>
              </a:extLst>
            </p:cNvPr>
            <p:cNvSpPr/>
            <p:nvPr/>
          </p:nvSpPr>
          <p:spPr>
            <a:xfrm>
              <a:off x="78562" y="48432"/>
              <a:ext cx="2126167" cy="2012188"/>
            </a:xfrm>
            <a:prstGeom prst="ellipse">
              <a:avLst/>
            </a:prstGeom>
            <a:gradFill flip="none" rotWithShape="1">
              <a:gsLst>
                <a:gs pos="50000">
                  <a:schemeClr val="accent1">
                    <a:lumMod val="5000"/>
                    <a:lumOff val="95000"/>
                  </a:schemeClr>
                </a:gs>
                <a:gs pos="100000">
                  <a:srgbClr val="00206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13" y="606850"/>
              <a:ext cx="1801862" cy="827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454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2679032"/>
            <a:ext cx="9721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Special Products</a:t>
            </a:r>
            <a:endParaRPr lang="en-US" sz="96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5934" y="110034"/>
            <a:ext cx="1185442" cy="1121893"/>
            <a:chOff x="78562" y="48432"/>
            <a:chExt cx="2126167" cy="2012188"/>
          </a:xfrm>
        </p:grpSpPr>
        <p:sp>
          <p:nvSpPr>
            <p:cNvPr id="5" name="Oval 4" descr="Logo Backdrop">
              <a:extLst>
                <a:ext uri="{FF2B5EF4-FFF2-40B4-BE49-F238E27FC236}">
                  <a16:creationId xmlns:a16="http://schemas.microsoft.com/office/drawing/2014/main" xmlns="" id="{DAE98AA7-EEC8-4349-B75F-8C7B0A80C3F3}"/>
                </a:ext>
              </a:extLst>
            </p:cNvPr>
            <p:cNvSpPr/>
            <p:nvPr/>
          </p:nvSpPr>
          <p:spPr>
            <a:xfrm>
              <a:off x="78562" y="48432"/>
              <a:ext cx="2126167" cy="2012188"/>
            </a:xfrm>
            <a:prstGeom prst="ellipse">
              <a:avLst/>
            </a:prstGeom>
            <a:gradFill flip="none" rotWithShape="1">
              <a:gsLst>
                <a:gs pos="50000">
                  <a:schemeClr val="accent1">
                    <a:lumMod val="5000"/>
                    <a:lumOff val="95000"/>
                  </a:schemeClr>
                </a:gs>
                <a:gs pos="100000">
                  <a:srgbClr val="00206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13" y="606850"/>
              <a:ext cx="1801862" cy="827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852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B0D886-CB8D-4564-A797-C05BC7D513A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AC2023F-644C-4F7E-8E8C-CDBE4A63C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65A2C9-CB67-4F36-A412-EEC1AD297F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18792</TotalTime>
  <Words>606</Words>
  <Application>Microsoft Office PowerPoint</Application>
  <PresentationFormat>Widescreen</PresentationFormat>
  <Paragraphs>122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sh39954</dc:creator>
  <cp:lastModifiedBy>Sasmita Jayesh Bahadkar- Regional Manager (Alternate Channel)</cp:lastModifiedBy>
  <cp:revision>735</cp:revision>
  <cp:lastPrinted>2017-07-12T09:35:18Z</cp:lastPrinted>
  <dcterms:created xsi:type="dcterms:W3CDTF">2017-06-10T08:11:53Z</dcterms:created>
  <dcterms:modified xsi:type="dcterms:W3CDTF">2020-08-05T06:35:03Z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